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Nunit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Oswald-bold.fntdata"/><Relationship Id="rId18" Type="http://schemas.openxmlformats.org/officeDocument/2006/relationships/font" Target="fonts/Oswa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4c131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4c131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74c131d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74c131d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74c131d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74c131d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74c131d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74c131d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Thank You Slid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3" name="Google Shape;13;p2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B">
  <p:cSld name="TITLE_AND_BODY_1_2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C">
  <p:cSld name="TITLE_AND_BODY_1_2_1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">
  <p:cSld name="TITLE_AND_BODY_1_2_1_3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7861" l="9026" r="2218" t="1733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">
  <p:cSld name="TITLE_AND_BODY_1_2_1_3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 1">
  <p:cSld name="TITLE_AND_BODY_1_2_1_3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5515" l="0" r="0" t="5524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 1 1">
  <p:cSld name="TITLE_AND_BODY_1_2_1_3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7862" l="0" r="0" t="7862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 1 1 1">
  <p:cSld name="TITLE_AND_BODY_1_2_1_3_1_1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2125" l="0" r="0" t="211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 1 1 1 1">
  <p:cSld name="TITLE_AND_BODY_1_2_1_3_1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39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D 1 1 1 1 1 1">
  <p:cSld name="TITLE_AND_BODY_1_2_1_3_1_1_1_1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7862" l="0" r="0" t="7862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ing">
  <p:cSld name="TITLE_AND_BODY_1_2_1_2_1_1_1_1_1_1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2550" y="0"/>
            <a:ext cx="77114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64175" y="1013725"/>
            <a:ext cx="37293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itle">
  <p:cSld name="CUSTOM_6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</a:t>
            </a:r>
            <a:r>
              <a:rPr lang="en"/>
              <a:t>22</a:t>
            </a:r>
            <a:r>
              <a:rPr lang="en"/>
              <a:t>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03" name="Google Shape;103;p2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" name="Google Shape;1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7" name="Google Shape;117;p2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20" name="Google Shape;120;p2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21" name="Google Shape;121;p2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2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24" name="Google Shape;124;p2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2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28" name="Google Shape;128;p2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" name="Google Shape;132;p2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33" name="Google Shape;133;p2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34" name="Google Shape;134;p2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37" name="Google Shape;137;p2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2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41" name="Google Shape;141;p2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2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46" name="Google Shape;146;p2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" name="Google Shape;151;p2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itle + Text">
  <p:cSld name="CUSTOM_6_2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</a:t>
            </a:r>
            <a:r>
              <a:rPr lang="en"/>
              <a:t>22</a:t>
            </a:r>
            <a:r>
              <a:rPr lang="en"/>
              <a:t>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64175" y="1013725"/>
            <a:ext cx="8042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Horizontal Color Block">
  <p:cSld name="TITLE_AND_TWO_COLUMNS_1_1_1_1_1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2920950"/>
            <a:ext cx="9144000" cy="22224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64175" y="1013725"/>
            <a:ext cx="8042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455300" y="4650875"/>
            <a:ext cx="2874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| © 2022 General Assembly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ertical Color Block">
  <p:cSld name="TITLE_AND_TWO_COLUMNS_1_1_1_1_1_2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578800" y="-150"/>
            <a:ext cx="45651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013725"/>
            <a:ext cx="3851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455300" y="4650875"/>
            <a:ext cx="2874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| © 2022 General Assembly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935650" y="1013725"/>
            <a:ext cx="38514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Quote">
  <p:cSld name="CUSTOM_4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7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Blank with Page #">
  <p:cSld name="CUSTOM_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Blank">
  <p:cSld name="TITLE_AND_BODY_1_2_1_3_1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2019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- Photo Bank A">
  <p:cSld name="TITLE_AND_BODY_1_2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b="-269" l="15472" r="4979" t="33015"/>
          <a:stretch/>
        </p:blipFill>
        <p:spPr>
          <a:xfrm>
            <a:off x="0" y="0"/>
            <a:ext cx="9143998" cy="51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2022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2022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athsisfun.com/calculus/derivatives-rules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</a:t>
            </a:r>
            <a:r>
              <a:rPr lang="en"/>
              <a:t>Metrics Intuition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Shilpa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2332525" y="1739300"/>
            <a:ext cx="3595500" cy="190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6"/>
          <p:cNvCxnSpPr/>
          <p:nvPr/>
        </p:nvCxnSpPr>
        <p:spPr>
          <a:xfrm>
            <a:off x="2191175" y="1522875"/>
            <a:ext cx="0" cy="28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>
            <a:off x="2191175" y="4366275"/>
            <a:ext cx="439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" name="Google Shape;166;p26"/>
          <p:cNvSpPr txBox="1"/>
          <p:nvPr/>
        </p:nvSpPr>
        <p:spPr>
          <a:xfrm>
            <a:off x="1936550" y="1482350"/>
            <a:ext cx="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y-axis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5957200" y="4301750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x-axis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5121225" y="2784025"/>
            <a:ext cx="227400" cy="2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543900" y="1866050"/>
            <a:ext cx="227400" cy="21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5310400" y="2594825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(8, 4)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2695100" y="1649200"/>
            <a:ext cx="6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(2, 7)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" name="Google Shape;172;p26"/>
          <p:cNvCxnSpPr>
            <a:stCxn id="169" idx="5"/>
            <a:endCxn id="168" idx="2"/>
          </p:cNvCxnSpPr>
          <p:nvPr/>
        </p:nvCxnSpPr>
        <p:spPr>
          <a:xfrm>
            <a:off x="2737998" y="2049393"/>
            <a:ext cx="2383200" cy="8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6"/>
          <p:cNvSpPr txBox="1"/>
          <p:nvPr/>
        </p:nvSpPr>
        <p:spPr>
          <a:xfrm rot="1196112">
            <a:off x="3238210" y="2387352"/>
            <a:ext cx="1471153" cy="400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Distance: d(x, y)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944650" y="2891500"/>
            <a:ext cx="8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Point x: (x1, x2)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315750" y="2049400"/>
            <a:ext cx="8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Point y: (y1, y2)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543900" y="3175750"/>
            <a:ext cx="5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Set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4629100" y="1931750"/>
            <a:ext cx="227400" cy="214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4827850" y="1697150"/>
            <a:ext cx="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(6, 7)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883700" y="1882550"/>
            <a:ext cx="8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Point z: (z1, z2)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0" name="Google Shape;180;p26"/>
          <p:cNvCxnSpPr>
            <a:stCxn id="168" idx="1"/>
            <a:endCxn id="177" idx="5"/>
          </p:cNvCxnSpPr>
          <p:nvPr/>
        </p:nvCxnSpPr>
        <p:spPr>
          <a:xfrm rot="10800000">
            <a:off x="4823327" y="2114982"/>
            <a:ext cx="331200" cy="7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>
            <a:stCxn id="177" idx="2"/>
            <a:endCxn id="169" idx="6"/>
          </p:cNvCxnSpPr>
          <p:nvPr/>
        </p:nvCxnSpPr>
        <p:spPr>
          <a:xfrm rot="10800000">
            <a:off x="2771200" y="1973450"/>
            <a:ext cx="1857900" cy="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6"/>
          <p:cNvSpPr txBox="1"/>
          <p:nvPr/>
        </p:nvSpPr>
        <p:spPr>
          <a:xfrm rot="163379">
            <a:off x="3166039" y="1721202"/>
            <a:ext cx="1471361" cy="4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Distance: d(z, y)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 rot="3633057">
            <a:off x="4275072" y="2288607"/>
            <a:ext cx="1066614" cy="615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Distance: d(x, z)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as a distance measure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SSE as a Loss function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5588300" y="2422950"/>
            <a:ext cx="35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https://www.mathsisfun.com/calculus/derivatives-rules.html</a:t>
            </a:r>
            <a:r>
              <a:rPr lang="en" sz="800"/>
              <a:t> </a:t>
            </a:r>
            <a:endParaRPr sz="800"/>
          </a:p>
        </p:txBody>
      </p:sp>
      <p:sp>
        <p:nvSpPr>
          <p:cNvPr id="191" name="Google Shape;191;p27"/>
          <p:cNvSpPr txBox="1"/>
          <p:nvPr/>
        </p:nvSpPr>
        <p:spPr>
          <a:xfrm>
            <a:off x="338225" y="3401125"/>
            <a:ext cx="1308300" cy="32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Nunito"/>
                <a:ea typeface="Nunito"/>
                <a:cs typeface="Nunito"/>
                <a:sym typeface="Nunito"/>
              </a:rPr>
              <a:t>Derivative</a:t>
            </a:r>
            <a:endParaRPr i="1"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525" y="2077598"/>
            <a:ext cx="3560775" cy="230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746100" y="2483325"/>
            <a:ext cx="1308300" cy="32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Nunito"/>
                <a:ea typeface="Nunito"/>
                <a:cs typeface="Nunito"/>
                <a:sym typeface="Nunito"/>
              </a:rPr>
              <a:t>Substitute for y_pred</a:t>
            </a:r>
            <a:endParaRPr i="1"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606" y="1105322"/>
            <a:ext cx="4111395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5506050" y="2806425"/>
            <a:ext cx="297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Expanding further: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(2x + 1)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→ derivative w.r.t. x →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 (2x + 1) (2 + 0) → 4 (2x + 1)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457200" y="280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2332525" y="1739300"/>
            <a:ext cx="3595500" cy="190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8"/>
          <p:cNvCxnSpPr/>
          <p:nvPr/>
        </p:nvCxnSpPr>
        <p:spPr>
          <a:xfrm>
            <a:off x="2191175" y="1522875"/>
            <a:ext cx="0" cy="28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3" name="Google Shape;203;p28"/>
          <p:cNvCxnSpPr/>
          <p:nvPr/>
        </p:nvCxnSpPr>
        <p:spPr>
          <a:xfrm>
            <a:off x="2191175" y="4366275"/>
            <a:ext cx="439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4" name="Google Shape;204;p28"/>
          <p:cNvSpPr txBox="1"/>
          <p:nvPr/>
        </p:nvSpPr>
        <p:spPr>
          <a:xfrm>
            <a:off x="1936550" y="1482350"/>
            <a:ext cx="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y-axis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5957200" y="4301750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x-axis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5121225" y="2784025"/>
            <a:ext cx="227400" cy="2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2543900" y="1866050"/>
            <a:ext cx="227400" cy="21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5310400" y="2594825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(8, 4)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2695100" y="1649200"/>
            <a:ext cx="6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(2, 7)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0" name="Google Shape;210;p28"/>
          <p:cNvCxnSpPr>
            <a:stCxn id="207" idx="5"/>
            <a:endCxn id="206" idx="2"/>
          </p:cNvCxnSpPr>
          <p:nvPr/>
        </p:nvCxnSpPr>
        <p:spPr>
          <a:xfrm>
            <a:off x="2737998" y="2049393"/>
            <a:ext cx="2383200" cy="8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8"/>
          <p:cNvSpPr txBox="1"/>
          <p:nvPr/>
        </p:nvSpPr>
        <p:spPr>
          <a:xfrm rot="1196112">
            <a:off x="3238210" y="2387352"/>
            <a:ext cx="1471153" cy="400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Distance: d(x, y)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4944650" y="2891500"/>
            <a:ext cx="8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Point x: (x1, x2)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315750" y="2049400"/>
            <a:ext cx="8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Point y: (y1, y2)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5239250" y="1815225"/>
            <a:ext cx="5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Set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5" name="Google Shape;215;p28"/>
          <p:cNvCxnSpPr>
            <a:stCxn id="213" idx="0"/>
          </p:cNvCxnSpPr>
          <p:nvPr/>
        </p:nvCxnSpPr>
        <p:spPr>
          <a:xfrm>
            <a:off x="2720000" y="2049400"/>
            <a:ext cx="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8"/>
          <p:cNvCxnSpPr/>
          <p:nvPr/>
        </p:nvCxnSpPr>
        <p:spPr>
          <a:xfrm rot="10800000">
            <a:off x="2729325" y="2891425"/>
            <a:ext cx="2391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 txBox="1"/>
          <p:nvPr/>
        </p:nvSpPr>
        <p:spPr>
          <a:xfrm>
            <a:off x="3622475" y="2785900"/>
            <a:ext cx="9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8 - 2 = 6</a:t>
            </a:r>
            <a:endParaRPr sz="1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 rot="-1215">
            <a:off x="2643800" y="2537290"/>
            <a:ext cx="8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4 - 7 = - 3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2497075" y="3724900"/>
            <a:ext cx="325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Pythagorean Theorem: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d(x, y) = sqrt (6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+ (-3)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6043300" y="6609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can extrapolate the same concept to N-dimensional space when we are dealing with vectors with N elements in our machine learning process.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